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0"/>
  </p:notesMasterIdLst>
  <p:handoutMasterIdLst>
    <p:handoutMasterId r:id="rId41"/>
  </p:handoutMasterIdLst>
  <p:sldIdLst>
    <p:sldId id="1020" r:id="rId2"/>
    <p:sldId id="1315" r:id="rId3"/>
    <p:sldId id="1258" r:id="rId4"/>
    <p:sldId id="1285" r:id="rId5"/>
    <p:sldId id="1234" r:id="rId6"/>
    <p:sldId id="1287" r:id="rId7"/>
    <p:sldId id="1237" r:id="rId8"/>
    <p:sldId id="1311" r:id="rId9"/>
    <p:sldId id="1286" r:id="rId10"/>
    <p:sldId id="1288" r:id="rId11"/>
    <p:sldId id="1292" r:id="rId12"/>
    <p:sldId id="1294" r:id="rId13"/>
    <p:sldId id="1295" r:id="rId14"/>
    <p:sldId id="1296" r:id="rId15"/>
    <p:sldId id="1298" r:id="rId16"/>
    <p:sldId id="1299" r:id="rId17"/>
    <p:sldId id="1300" r:id="rId18"/>
    <p:sldId id="1301" r:id="rId19"/>
    <p:sldId id="1302" r:id="rId20"/>
    <p:sldId id="1303" r:id="rId21"/>
    <p:sldId id="1305" r:id="rId22"/>
    <p:sldId id="1306" r:id="rId23"/>
    <p:sldId id="1307" r:id="rId24"/>
    <p:sldId id="1308" r:id="rId25"/>
    <p:sldId id="1316" r:id="rId26"/>
    <p:sldId id="1215" r:id="rId27"/>
    <p:sldId id="1217" r:id="rId28"/>
    <p:sldId id="1191" r:id="rId29"/>
    <p:sldId id="1317" r:id="rId30"/>
    <p:sldId id="1243" r:id="rId31"/>
    <p:sldId id="1244" r:id="rId32"/>
    <p:sldId id="1245" r:id="rId33"/>
    <p:sldId id="1221" r:id="rId34"/>
    <p:sldId id="1314" r:id="rId35"/>
    <p:sldId id="1318" r:id="rId36"/>
    <p:sldId id="1313" r:id="rId37"/>
    <p:sldId id="1223" r:id="rId38"/>
    <p:sldId id="1228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88132"/>
  </p:normalViewPr>
  <p:slideViewPr>
    <p:cSldViewPr snapToGrid="0" snapToObjects="1">
      <p:cViewPr varScale="1">
        <p:scale>
          <a:sx n="108" d="100"/>
          <a:sy n="108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7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25584-BAA1-A047-A111-B888A25036BF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347EF-83B3-EA4C-8A41-2638AE5E4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62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AB398-5D09-A14F-86FD-4F73AFE66318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E9475-3FD0-EF45-BAE9-234064E66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39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16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03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18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07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61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60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62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17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47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30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73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satisfied were you with your grade on Quiz #4?</a:t>
            </a:r>
          </a:p>
          <a:p>
            <a:r>
              <a:rPr lang="en-US"/>
              <a:t>https://www.polleverywhere.com/multiple_choice_polls/caAznZGBOGgatNxyQf7i8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80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32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0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86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73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92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do you think the simulated sampling distribution looks more normal than the randomized sampling distribution?</a:t>
            </a:r>
          </a:p>
          <a:p>
            <a:r>
              <a:rPr lang="en-US"/>
              <a:t>https://www.polleverywhere.com/discourses/mFAgNupE11Vcw55PH9wzk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482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26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871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98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41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FD61F-F140-2342-BFBA-D2A8B5DCCE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338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07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362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58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061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605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180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341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58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38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35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35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13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229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28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4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2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1019E-0DE3-0647-9353-933A258C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0433"/>
            <a:ext cx="7886700" cy="1325563"/>
          </a:xfrm>
        </p:spPr>
        <p:txBody>
          <a:bodyPr/>
          <a:lstStyle/>
          <a:p>
            <a:r>
              <a:rPr lang="en-US" dirty="0"/>
              <a:t>Getting started…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8E297-B95F-604F-A154-3C47FF973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295" y="1277373"/>
            <a:ext cx="7886700" cy="2748720"/>
          </a:xfrm>
        </p:spPr>
        <p:txBody>
          <a:bodyPr>
            <a:normAutofit/>
          </a:bodyPr>
          <a:lstStyle/>
          <a:p>
            <a:r>
              <a:rPr lang="en-US" b="1" dirty="0"/>
              <a:t>Please sit in rows A through J only</a:t>
            </a:r>
          </a:p>
          <a:p>
            <a:r>
              <a:rPr lang="en-US" b="1" dirty="0"/>
              <a:t>Form groups of 3-5 students</a:t>
            </a:r>
          </a:p>
          <a:p>
            <a:r>
              <a:rPr lang="en-US" b="1" dirty="0"/>
              <a:t>Discuss: what are you most confused about?</a:t>
            </a:r>
          </a:p>
          <a:p>
            <a:pPr lvl="1"/>
            <a:r>
              <a:rPr lang="en-US" sz="2000" b="1" dirty="0"/>
              <a:t>Post questions on Ask For Me!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3BD7B-BDD3-3C49-B686-EFED0BC7B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10" y="3944205"/>
            <a:ext cx="5175380" cy="19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54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29A6BB-9F9D-C042-A076-10379F52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17" y="297543"/>
            <a:ext cx="5285317" cy="3205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6613A75-0A60-F343-8F94-F8221708F8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3334" y="587749"/>
                <a:ext cx="3428805" cy="237238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200" dirty="0">
                    <a:solidFill>
                      <a:schemeClr val="accent2"/>
                    </a:solidFill>
                  </a:rPr>
                  <a:t>What distribution did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accent2"/>
                    </a:solidFill>
                  </a:rPr>
                  <a:t> come from? Could it have come from a DGP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accent2"/>
                    </a:solidFill>
                  </a:rPr>
                  <a:t> = 0?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6613A75-0A60-F343-8F94-F8221708F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34" y="587749"/>
                <a:ext cx="3428805" cy="2372381"/>
              </a:xfrm>
              <a:prstGeom prst="rect">
                <a:avLst/>
              </a:prstGeom>
              <a:blipFill>
                <a:blip r:embed="rId4"/>
                <a:stretch>
                  <a:fillRect l="-4059" t="-4787" r="-6642" b="-3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1B8B53-A096-A74B-A10C-6DC16C350E28}"/>
                  </a:ext>
                </a:extLst>
              </p:cNvPr>
              <p:cNvSpPr txBox="1"/>
              <p:nvPr/>
            </p:nvSpPr>
            <p:spPr>
              <a:xfrm>
                <a:off x="1033670" y="1900467"/>
                <a:ext cx="15534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>
                    <a:solidFill>
                      <a:schemeClr val="accent1"/>
                    </a:solidFill>
                  </a:rPr>
                  <a:t> =1.9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1B8B53-A096-A74B-A10C-6DC16C350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70" y="1900467"/>
                <a:ext cx="1553439" cy="584775"/>
              </a:xfrm>
              <a:prstGeom prst="rect">
                <a:avLst/>
              </a:prstGeom>
              <a:blipFill>
                <a:blip r:embed="rId5"/>
                <a:stretch>
                  <a:fillRect l="-2419" t="-12766" r="-8065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AF5E9BC7-1E2C-C945-92F3-15880042A6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386" y="3632840"/>
                <a:ext cx="7940997" cy="237238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200" dirty="0">
                    <a:solidFill>
                      <a:schemeClr val="accent1"/>
                    </a:solidFill>
                  </a:rPr>
                  <a:t>To simulate: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accent1"/>
                    </a:solidFill>
                  </a:rPr>
                  <a:t>N=80, 40 in each group</a:t>
                </a:r>
              </a:p>
              <a:p>
                <a:r>
                  <a:rPr lang="en-US" sz="3200" dirty="0">
                    <a:solidFill>
                      <a:schemeClr val="accent1"/>
                    </a:solidFill>
                  </a:rPr>
                  <a:t>Assume sample came from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accent1"/>
                    </a:solidFill>
                  </a:rPr>
                  <a:t>Normal DGP; mean= 3.83; SD=1.52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200" b="1" i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accent1"/>
                    </a:solidFill>
                  </a:rPr>
                  <a:t> = 0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AF5E9BC7-1E2C-C945-92F3-15880042A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86" y="3632840"/>
                <a:ext cx="7940997" cy="2372381"/>
              </a:xfrm>
              <a:prstGeom prst="rect">
                <a:avLst/>
              </a:prstGeom>
              <a:blipFill>
                <a:blip r:embed="rId6"/>
                <a:stretch>
                  <a:fillRect l="-1754" t="-4787" b="-3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720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729F-5093-A349-AF85-08136CD7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Simulate a single random sample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FF6831-416A-4B4E-864D-8A8F33ECB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98" y="1372637"/>
            <a:ext cx="85725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91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B67F7C-B2F5-164E-923F-0D221780E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322" y="252137"/>
            <a:ext cx="6399355" cy="63537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21FCCB3-EAD6-B344-AA24-85F8696F1523}"/>
                  </a:ext>
                </a:extLst>
              </p:cNvPr>
              <p:cNvSpPr/>
              <p:nvPr/>
            </p:nvSpPr>
            <p:spPr>
              <a:xfrm>
                <a:off x="570564" y="4939748"/>
                <a:ext cx="80175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21FCCB3-EAD6-B344-AA24-85F8696F1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64" y="4939748"/>
                <a:ext cx="801758" cy="646331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B47260-EDCB-9E4F-873C-3EEBDC4AA061}"/>
              </a:ext>
            </a:extLst>
          </p:cNvPr>
          <p:cNvCxnSpPr>
            <a:cxnSpLocks/>
          </p:cNvCxnSpPr>
          <p:nvPr/>
        </p:nvCxnSpPr>
        <p:spPr>
          <a:xfrm flipV="1">
            <a:off x="1372322" y="4512365"/>
            <a:ext cx="3199677" cy="75054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305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87729F-5093-A349-AF85-08136CD7FF5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-91037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Simulate sampling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87729F-5093-A349-AF85-08136CD7FF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91037"/>
                <a:ext cx="7886700" cy="1325563"/>
              </a:xfrm>
              <a:blipFill>
                <a:blip r:embed="rId3"/>
                <a:stretch>
                  <a:fillRect l="-2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9325738-0364-8249-A5FA-8060B4F00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67" y="2164108"/>
            <a:ext cx="8132466" cy="252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34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87729F-5093-A349-AF85-08136CD7FF5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-91037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Simulate sampling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87729F-5093-A349-AF85-08136CD7FF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91037"/>
                <a:ext cx="7886700" cy="1325563"/>
              </a:xfrm>
              <a:blipFill>
                <a:blip r:embed="rId3"/>
                <a:stretch>
                  <a:fillRect l="-2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E5D648A-4B2E-F143-A735-F26D69DED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858" y="1234526"/>
            <a:ext cx="6788283" cy="558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73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729F-5093-A349-AF85-08136CD7F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9390"/>
            <a:ext cx="7886700" cy="2031349"/>
          </a:xfrm>
        </p:spPr>
        <p:txBody>
          <a:bodyPr>
            <a:normAutofit/>
          </a:bodyPr>
          <a:lstStyle/>
          <a:p>
            <a:r>
              <a:rPr lang="en-US" sz="3600" dirty="0"/>
              <a:t>Why did we make this sampling distribution? What question were we trying to answer?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D648A-4B2E-F143-A735-F26D69DED8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15"/>
          <a:stretch/>
        </p:blipFill>
        <p:spPr>
          <a:xfrm>
            <a:off x="628650" y="2170739"/>
            <a:ext cx="7532909" cy="454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80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87729F-5093-A349-AF85-08136CD7FF5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139390"/>
                <a:ext cx="7886700" cy="2031349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>
                    <a:solidFill>
                      <a:schemeClr val="tx1"/>
                    </a:solidFill>
                  </a:rPr>
                  <a:t>What distribution did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 come from? Could it have come from a DGP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 = 0?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87729F-5093-A349-AF85-08136CD7FF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39390"/>
                <a:ext cx="7886700" cy="2031349"/>
              </a:xfrm>
              <a:blipFill>
                <a:blip r:embed="rId3"/>
                <a:stretch>
                  <a:fillRect l="-2251" r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E5D648A-4B2E-F143-A735-F26D69DED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15"/>
          <a:stretch/>
        </p:blipFill>
        <p:spPr>
          <a:xfrm>
            <a:off x="293329" y="2579263"/>
            <a:ext cx="5772150" cy="3484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CB3171-F506-584E-8303-BD9BD3BF896D}"/>
                  </a:ext>
                </a:extLst>
              </p:cNvPr>
              <p:cNvSpPr txBox="1"/>
              <p:nvPr/>
            </p:nvSpPr>
            <p:spPr>
              <a:xfrm>
                <a:off x="3993378" y="2275454"/>
                <a:ext cx="4455066" cy="70788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CB3171-F506-584E-8303-BD9BD3BF8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378" y="2275454"/>
                <a:ext cx="4455066" cy="707886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76E775-C077-DA4F-8765-CFFD5A6A0B64}"/>
                  </a:ext>
                </a:extLst>
              </p:cNvPr>
              <p:cNvSpPr txBox="1"/>
              <p:nvPr/>
            </p:nvSpPr>
            <p:spPr>
              <a:xfrm>
                <a:off x="5562974" y="3187602"/>
                <a:ext cx="2885470" cy="70788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76E775-C077-DA4F-8765-CFFD5A6A0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974" y="3187602"/>
                <a:ext cx="2885470" cy="707886"/>
              </a:xfrm>
              <a:prstGeom prst="rect">
                <a:avLst/>
              </a:prstGeom>
              <a:blipFill>
                <a:blip r:embed="rId6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21DE42-DF3F-F749-85B5-1A8E390F32D0}"/>
              </a:ext>
            </a:extLst>
          </p:cNvPr>
          <p:cNvCxnSpPr/>
          <p:nvPr/>
        </p:nvCxnSpPr>
        <p:spPr>
          <a:xfrm>
            <a:off x="5562974" y="4321683"/>
            <a:ext cx="0" cy="10906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F39B97-D922-9645-A54C-BE111837F958}"/>
              </a:ext>
            </a:extLst>
          </p:cNvPr>
          <p:cNvSpPr txBox="1"/>
          <p:nvPr/>
        </p:nvSpPr>
        <p:spPr>
          <a:xfrm>
            <a:off x="6561898" y="5239362"/>
            <a:ext cx="1021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</a:rPr>
              <a:t>p</a:t>
            </a:r>
            <a:r>
              <a:rPr lang="en-US" sz="4000" b="1" dirty="0">
                <a:solidFill>
                  <a:srgbClr val="FF0000"/>
                </a:solidFill>
              </a:rPr>
              <a:t>=?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F12A24-DD57-8342-88DA-861BD4B14EBD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629882" y="5174609"/>
            <a:ext cx="932016" cy="4186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352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87729F-5093-A349-AF85-08136CD7FF5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139390"/>
                <a:ext cx="7886700" cy="2031349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What distribution did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come from? Could it have come from a DGP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= 0?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87729F-5093-A349-AF85-08136CD7FF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39390"/>
                <a:ext cx="7886700" cy="2031349"/>
              </a:xfrm>
              <a:blipFill>
                <a:blip r:embed="rId3"/>
                <a:stretch>
                  <a:fillRect l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E5D648A-4B2E-F143-A735-F26D69DED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15"/>
          <a:stretch/>
        </p:blipFill>
        <p:spPr>
          <a:xfrm>
            <a:off x="293329" y="1597961"/>
            <a:ext cx="5772150" cy="3484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CB3171-F506-584E-8303-BD9BD3BF896D}"/>
                  </a:ext>
                </a:extLst>
              </p:cNvPr>
              <p:cNvSpPr txBox="1"/>
              <p:nvPr/>
            </p:nvSpPr>
            <p:spPr>
              <a:xfrm>
                <a:off x="3993378" y="1918620"/>
                <a:ext cx="4455066" cy="70788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CB3171-F506-584E-8303-BD9BD3BF8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378" y="1918620"/>
                <a:ext cx="4455066" cy="707886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76E775-C077-DA4F-8765-CFFD5A6A0B64}"/>
                  </a:ext>
                </a:extLst>
              </p:cNvPr>
              <p:cNvSpPr txBox="1"/>
              <p:nvPr/>
            </p:nvSpPr>
            <p:spPr>
              <a:xfrm>
                <a:off x="5562974" y="2830768"/>
                <a:ext cx="2885470" cy="70788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76E775-C077-DA4F-8765-CFFD5A6A0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974" y="2830768"/>
                <a:ext cx="2885470" cy="707886"/>
              </a:xfrm>
              <a:prstGeom prst="rect">
                <a:avLst/>
              </a:prstGeom>
              <a:blipFill>
                <a:blip r:embed="rId6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21DE42-DF3F-F749-85B5-1A8E390F32D0}"/>
              </a:ext>
            </a:extLst>
          </p:cNvPr>
          <p:cNvCxnSpPr/>
          <p:nvPr/>
        </p:nvCxnSpPr>
        <p:spPr>
          <a:xfrm>
            <a:off x="5562974" y="3340381"/>
            <a:ext cx="0" cy="10906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F39B97-D922-9645-A54C-BE111837F958}"/>
              </a:ext>
            </a:extLst>
          </p:cNvPr>
          <p:cNvSpPr txBox="1"/>
          <p:nvPr/>
        </p:nvSpPr>
        <p:spPr>
          <a:xfrm>
            <a:off x="6561898" y="4258060"/>
            <a:ext cx="1794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</a:rPr>
              <a:t>p</a:t>
            </a:r>
            <a:r>
              <a:rPr lang="en-US" sz="4000" b="1" dirty="0">
                <a:solidFill>
                  <a:srgbClr val="FF0000"/>
                </a:solidFill>
              </a:rPr>
              <a:t>=.000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F12A24-DD57-8342-88DA-861BD4B14EBD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629882" y="4193307"/>
            <a:ext cx="932016" cy="4186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>
            <a:extLst>
              <a:ext uri="{FF2B5EF4-FFF2-40B4-BE49-F238E27FC236}">
                <a16:creationId xmlns:a16="http://schemas.microsoft.com/office/drawing/2014/main" id="{74FF94C5-DE66-D641-A554-A59182B0D73A}"/>
              </a:ext>
            </a:extLst>
          </p:cNvPr>
          <p:cNvSpPr txBox="1">
            <a:spLocks/>
          </p:cNvSpPr>
          <p:nvPr/>
        </p:nvSpPr>
        <p:spPr>
          <a:xfrm>
            <a:off x="293329" y="5468050"/>
            <a:ext cx="7886700" cy="1136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Discuss: What does this result mean? (Use your picture)</a:t>
            </a: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6BD2E8-613E-A64D-AD6A-4A4FC1089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439" y="4805732"/>
            <a:ext cx="50292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59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C477E8-65E3-7D4C-AB7A-9C006F9D5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15"/>
          <a:stretch/>
        </p:blipFill>
        <p:spPr>
          <a:xfrm>
            <a:off x="5080992" y="2321122"/>
            <a:ext cx="3670089" cy="22157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D78367-EBD4-2B44-A1A0-1A5E31C9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drawing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C9F037-E17D-3A4B-84BD-89B82A15DC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32" t="9630" r="15833"/>
          <a:stretch/>
        </p:blipFill>
        <p:spPr>
          <a:xfrm rot="5400000">
            <a:off x="785585" y="1484570"/>
            <a:ext cx="4368857" cy="468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78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78367-EBD4-2B44-A1A0-1A5E31C9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and move: the basis for confidence intervals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D04C5-FF79-BC4E-B9B2-ED8B4A72EB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89" t="7037" r="10834"/>
          <a:stretch/>
        </p:blipFill>
        <p:spPr>
          <a:xfrm rot="5400000">
            <a:off x="2548146" y="1433304"/>
            <a:ext cx="404770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13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A359A-21DD-F845-950A-DE0EB3B0FD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6F72A-7D3A-0B44-B0CB-27DFD5657F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caAznZGBOGgatNxyQf7i8">
            <a:extLst>
              <a:ext uri="{FF2B5EF4-FFF2-40B4-BE49-F238E27FC236}">
                <a16:creationId xmlns:a16="http://schemas.microsoft.com/office/drawing/2014/main" id="{272518D9-429D-FD43-B7F4-4CB3FDDA875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46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DA681-611D-134C-BB26-06F6169D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ways of creating sampling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C7C2A-C992-7B4A-A0F9-3C7CA5CFC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  <a:p>
            <a:r>
              <a:rPr lang="en-US" dirty="0">
                <a:solidFill>
                  <a:schemeClr val="accent2"/>
                </a:solidFill>
              </a:rPr>
              <a:t>Randomization</a:t>
            </a:r>
          </a:p>
          <a:p>
            <a:r>
              <a:rPr lang="en-US" dirty="0"/>
              <a:t>Bootstrapping</a:t>
            </a:r>
          </a:p>
          <a:p>
            <a:r>
              <a:rPr lang="en-US" dirty="0"/>
              <a:t>Mathematical models</a:t>
            </a:r>
          </a:p>
        </p:txBody>
      </p:sp>
    </p:spTree>
    <p:extLst>
      <p:ext uri="{BB962C8B-B14F-4D97-AF65-F5344CB8AC3E}">
        <p14:creationId xmlns:p14="http://schemas.microsoft.com/office/powerpoint/2010/main" val="1121993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87729F-5093-A349-AF85-08136CD7FF5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160062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Using randomization sampling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87729F-5093-A349-AF85-08136CD7FF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60062"/>
                <a:ext cx="7886700" cy="1325563"/>
              </a:xfrm>
              <a:blipFill>
                <a:blip r:embed="rId3"/>
                <a:stretch>
                  <a:fillRect l="-2251" t="-95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2">
            <a:extLst>
              <a:ext uri="{FF2B5EF4-FFF2-40B4-BE49-F238E27FC236}">
                <a16:creationId xmlns:a16="http://schemas.microsoft.com/office/drawing/2014/main" id="{DC333CF3-E751-064B-A4F1-EBF35A886AA9}"/>
              </a:ext>
            </a:extLst>
          </p:cNvPr>
          <p:cNvSpPr txBox="1">
            <a:spLocks/>
          </p:cNvSpPr>
          <p:nvPr/>
        </p:nvSpPr>
        <p:spPr>
          <a:xfrm>
            <a:off x="505767" y="4266507"/>
            <a:ext cx="7886700" cy="2035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Discuss: What will be the shape of this sampling distribution? What will be center? What will be the spread?</a:t>
            </a: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977A7-6533-8B4F-B388-D80FD52AC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52" y="2005728"/>
            <a:ext cx="8067095" cy="182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02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87729F-5093-A349-AF85-08136CD7FF5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160062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Using randomization to make sampling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87729F-5093-A349-AF85-08136CD7FF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60062"/>
                <a:ext cx="7886700" cy="1325563"/>
              </a:xfrm>
              <a:blipFill>
                <a:blip r:embed="rId3"/>
                <a:stretch>
                  <a:fillRect l="-2251" t="-952" r="-321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3B32029-D4E9-F743-9F71-C0F6BFA30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22" y="1657075"/>
            <a:ext cx="6832600" cy="414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7BA0CC-8176-F443-8985-74D6379B8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5625825"/>
            <a:ext cx="7213600" cy="3429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2944D61-B4B2-384C-99D9-D1AB400CA562}"/>
              </a:ext>
            </a:extLst>
          </p:cNvPr>
          <p:cNvCxnSpPr/>
          <p:nvPr/>
        </p:nvCxnSpPr>
        <p:spPr>
          <a:xfrm>
            <a:off x="6619385" y="3828810"/>
            <a:ext cx="0" cy="10906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7699966-95B6-404C-B2AC-BFACDA621CEE}"/>
              </a:ext>
            </a:extLst>
          </p:cNvPr>
          <p:cNvSpPr txBox="1"/>
          <p:nvPr/>
        </p:nvSpPr>
        <p:spPr>
          <a:xfrm>
            <a:off x="6848889" y="2461519"/>
            <a:ext cx="1794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</a:rPr>
              <a:t>p</a:t>
            </a:r>
            <a:r>
              <a:rPr lang="en-US" sz="4000" b="1" dirty="0">
                <a:solidFill>
                  <a:srgbClr val="FF0000"/>
                </a:solidFill>
              </a:rPr>
              <a:t>=.000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73BB68-9B40-724D-AE76-2A19A907185A}"/>
              </a:ext>
            </a:extLst>
          </p:cNvPr>
          <p:cNvCxnSpPr>
            <a:cxnSpLocks/>
          </p:cNvCxnSpPr>
          <p:nvPr/>
        </p:nvCxnSpPr>
        <p:spPr>
          <a:xfrm flipH="1">
            <a:off x="6663989" y="2972843"/>
            <a:ext cx="209242" cy="19466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689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87729F-5093-A349-AF85-08136CD7FF5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160062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Comparing simulated and randomized sampling distributions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87729F-5093-A349-AF85-08136CD7FF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60062"/>
                <a:ext cx="7886700" cy="1325563"/>
              </a:xfrm>
              <a:blipFill>
                <a:blip r:embed="rId3"/>
                <a:stretch>
                  <a:fillRect l="-2251" t="-952" r="-96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3B32029-D4E9-F743-9F71-C0F6BFA30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032" y="1882327"/>
            <a:ext cx="5104968" cy="3093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510534-2648-6B49-AC32-B346693576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06" t="26615"/>
          <a:stretch/>
        </p:blipFill>
        <p:spPr>
          <a:xfrm>
            <a:off x="0" y="1762196"/>
            <a:ext cx="5104968" cy="33035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51F139-96F2-9941-8DC3-7490E4D881E3}"/>
              </a:ext>
            </a:extLst>
          </p:cNvPr>
          <p:cNvSpPr txBox="1"/>
          <p:nvPr/>
        </p:nvSpPr>
        <p:spPr>
          <a:xfrm>
            <a:off x="2185640" y="5620215"/>
            <a:ext cx="5125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.340                                       .349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482CE-3A1A-C643-9C59-AD5903D5A15A}"/>
              </a:ext>
            </a:extLst>
          </p:cNvPr>
          <p:cNvSpPr txBox="1"/>
          <p:nvPr/>
        </p:nvSpPr>
        <p:spPr>
          <a:xfrm>
            <a:off x="3292705" y="5005556"/>
            <a:ext cx="2910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Standard Errors</a:t>
            </a:r>
          </a:p>
        </p:txBody>
      </p:sp>
    </p:spTree>
    <p:extLst>
      <p:ext uri="{BB962C8B-B14F-4D97-AF65-F5344CB8AC3E}">
        <p14:creationId xmlns:p14="http://schemas.microsoft.com/office/powerpoint/2010/main" val="3432378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E7C3-573F-024C-AEB4-7C0DD17AD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the normal curve to model sampling distribution of b1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C6DDB-ECB7-AF46-AF34-4E4664DCC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57" y="1707938"/>
            <a:ext cx="4422543" cy="2662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9BB79F-2AFA-8046-A83D-516FE55AD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598" y="1707938"/>
            <a:ext cx="4139752" cy="2639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C21AC1-6E2C-7143-AB68-95B346E4CE2F}"/>
              </a:ext>
            </a:extLst>
          </p:cNvPr>
          <p:cNvSpPr txBox="1"/>
          <p:nvPr/>
        </p:nvSpPr>
        <p:spPr>
          <a:xfrm>
            <a:off x="1761893" y="4347324"/>
            <a:ext cx="594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Simulated                          Randomized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97D8A1-4911-4448-AD7F-FE97024EF00C}"/>
              </a:ext>
            </a:extLst>
          </p:cNvPr>
          <p:cNvSpPr txBox="1">
            <a:spLocks/>
          </p:cNvSpPr>
          <p:nvPr/>
        </p:nvSpPr>
        <p:spPr>
          <a:xfrm>
            <a:off x="503895" y="4707941"/>
            <a:ext cx="8136209" cy="1743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Why do you think the simulated sampling distribution looks more normal?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229E7-EF8D-6547-B440-143351C68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642" y="5579537"/>
            <a:ext cx="457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43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5F07-E579-9047-9AD2-CFE0D712DD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190F8-9CED-7941-B6D6-B24FFF22B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discourses/mFAgNupE11Vcw55PH9wzk">
            <a:extLst>
              <a:ext uri="{FF2B5EF4-FFF2-40B4-BE49-F238E27FC236}">
                <a16:creationId xmlns:a16="http://schemas.microsoft.com/office/drawing/2014/main" id="{67DFBA5B-0D72-4240-9E5F-02BCDDC1225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78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09AC-E43B-9247-93BF-D116866C4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D6AB3-1713-7947-A4DD-459FD734F9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07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E242EE-1461-1345-A45D-30FEC9094D45}"/>
                  </a:ext>
                </a:extLst>
              </p:cNvPr>
              <p:cNvSpPr txBox="1"/>
              <p:nvPr/>
            </p:nvSpPr>
            <p:spPr>
              <a:xfrm>
                <a:off x="3457040" y="1306233"/>
                <a:ext cx="445506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E242EE-1461-1345-A45D-30FEC9094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040" y="1306233"/>
                <a:ext cx="4455066" cy="707886"/>
              </a:xfrm>
              <a:prstGeom prst="rect">
                <a:avLst/>
              </a:prstGeom>
              <a:blipFill>
                <a:blip r:embed="rId3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0404F6-9B9F-304B-9C8F-461A1D27A3C8}"/>
                  </a:ext>
                </a:extLst>
              </p:cNvPr>
              <p:cNvSpPr txBox="1"/>
              <p:nvPr/>
            </p:nvSpPr>
            <p:spPr>
              <a:xfrm>
                <a:off x="3484330" y="2427568"/>
                <a:ext cx="28854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0404F6-9B9F-304B-9C8F-461A1D27A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330" y="2427568"/>
                <a:ext cx="2885470" cy="707886"/>
              </a:xfrm>
              <a:prstGeom prst="rect">
                <a:avLst/>
              </a:prstGeom>
              <a:blipFill>
                <a:blip r:embed="rId4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CE3B912-9075-534F-A1F6-67F794000FD7}"/>
              </a:ext>
            </a:extLst>
          </p:cNvPr>
          <p:cNvSpPr txBox="1">
            <a:spLocks/>
          </p:cNvSpPr>
          <p:nvPr/>
        </p:nvSpPr>
        <p:spPr>
          <a:xfrm>
            <a:off x="1278990" y="946308"/>
            <a:ext cx="3157840" cy="6020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Two-group model: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3DFC9C-8624-E645-A935-FC07DF6E6F3D}"/>
              </a:ext>
            </a:extLst>
          </p:cNvPr>
          <p:cNvSpPr txBox="1">
            <a:spLocks/>
          </p:cNvSpPr>
          <p:nvPr/>
        </p:nvSpPr>
        <p:spPr>
          <a:xfrm>
            <a:off x="1278990" y="2126526"/>
            <a:ext cx="2649840" cy="6020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Empty model: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ABAA1-F3CE-EF44-813A-88AA9530082C}"/>
              </a:ext>
            </a:extLst>
          </p:cNvPr>
          <p:cNvSpPr txBox="1"/>
          <p:nvPr/>
        </p:nvSpPr>
        <p:spPr>
          <a:xfrm>
            <a:off x="7912106" y="2999527"/>
            <a:ext cx="621773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1.9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07E9A-568E-444F-9F76-85A48AFF8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548903"/>
            <a:ext cx="4139752" cy="263938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3DCFCA-D13D-7943-AA72-42A59FED934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222993" y="3461192"/>
            <a:ext cx="120907" cy="2082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C4282FDB-4B73-A946-964A-0F1B2749E4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4245" y="3327080"/>
                <a:ext cx="3902610" cy="30830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>
                    <a:solidFill>
                      <a:schemeClr val="accent1"/>
                    </a:solidFill>
                  </a:rPr>
                  <a:t>So far we have used sampling distributions to reject the null model. But maybe it’s not enough to simply know our data were not likely generated by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=0.</a:t>
                </a: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C4282FDB-4B73-A946-964A-0F1B2749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45" y="3327080"/>
                <a:ext cx="3902610" cy="3083031"/>
              </a:xfrm>
              <a:prstGeom prst="rect">
                <a:avLst/>
              </a:prstGeom>
              <a:blipFill>
                <a:blip r:embed="rId6"/>
                <a:stretch>
                  <a:fillRect l="-2913" t="-3279" r="-2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933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6B996B-58D9-6A4D-B74F-7B311619DE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0319" y="2244204"/>
                <a:ext cx="7148176" cy="317274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2"/>
                    </a:solidFill>
                  </a:rPr>
                  <a:t>Key point: the models we build of sampling distributions give us a sense of the spread of the distribution (standard error), but don’t tell us where the true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b="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 is.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6B996B-58D9-6A4D-B74F-7B311619D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319" y="2244204"/>
                <a:ext cx="7148176" cy="3172749"/>
              </a:xfrm>
              <a:prstGeom prst="rect">
                <a:avLst/>
              </a:prstGeom>
              <a:blipFill>
                <a:blip r:embed="rId3"/>
                <a:stretch>
                  <a:fillRect l="-2664" t="-4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024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B996B-58D9-6A4D-B74F-7B311619DEFE}"/>
              </a:ext>
            </a:extLst>
          </p:cNvPr>
          <p:cNvSpPr txBox="1">
            <a:spLocks/>
          </p:cNvSpPr>
          <p:nvPr/>
        </p:nvSpPr>
        <p:spPr>
          <a:xfrm>
            <a:off x="1467969" y="2872855"/>
            <a:ext cx="7148176" cy="150864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Cut and slide with a randomized sampling distribution.</a:t>
            </a:r>
          </a:p>
        </p:txBody>
      </p:sp>
    </p:spTree>
    <p:extLst>
      <p:ext uri="{BB962C8B-B14F-4D97-AF65-F5344CB8AC3E}">
        <p14:creationId xmlns:p14="http://schemas.microsoft.com/office/powerpoint/2010/main" val="2583083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Sampling Distributions to Confidence Intervals</a:t>
            </a:r>
            <a:br>
              <a:rPr lang="en-US" sz="5400" dirty="0"/>
            </a:br>
            <a:r>
              <a:rPr lang="en-US" sz="5400" dirty="0"/>
              <a:t>(continued)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Psych 100A Spring 2019</a:t>
            </a:r>
          </a:p>
          <a:p>
            <a:r>
              <a:rPr lang="en-US" dirty="0"/>
              <a:t>Prof. Jim Stigler</a:t>
            </a:r>
          </a:p>
        </p:txBody>
      </p:sp>
    </p:spTree>
    <p:extLst>
      <p:ext uri="{BB962C8B-B14F-4D97-AF65-F5344CB8AC3E}">
        <p14:creationId xmlns:p14="http://schemas.microsoft.com/office/powerpoint/2010/main" val="2292203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B28F5-F504-2E4E-80CD-82D5A501F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432678-8E1D-0541-9E4D-C470DF6B5FA3}"/>
              </a:ext>
            </a:extLst>
          </p:cNvPr>
          <p:cNvCxnSpPr>
            <a:cxnSpLocks/>
          </p:cNvCxnSpPr>
          <p:nvPr/>
        </p:nvCxnSpPr>
        <p:spPr>
          <a:xfrm flipV="1">
            <a:off x="691974" y="4452556"/>
            <a:ext cx="6400800" cy="1693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C3B814A-65A1-8641-A426-801B42B67789}"/>
              </a:ext>
            </a:extLst>
          </p:cNvPr>
          <p:cNvGrpSpPr/>
          <p:nvPr/>
        </p:nvGrpSpPr>
        <p:grpSpPr>
          <a:xfrm>
            <a:off x="3284407" y="4267986"/>
            <a:ext cx="2250470" cy="1031791"/>
            <a:chOff x="3964033" y="4502767"/>
            <a:chExt cx="2250470" cy="103179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FF3F35-A040-014E-8E37-1C1FA235FA98}"/>
                </a:ext>
              </a:extLst>
            </p:cNvPr>
            <p:cNvSpPr txBox="1"/>
            <p:nvPr/>
          </p:nvSpPr>
          <p:spPr>
            <a:xfrm>
              <a:off x="4923217" y="4502767"/>
              <a:ext cx="324128" cy="20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●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B50803-B094-6844-B52A-464A0EE64328}"/>
                </a:ext>
              </a:extLst>
            </p:cNvPr>
            <p:cNvSpPr txBox="1"/>
            <p:nvPr/>
          </p:nvSpPr>
          <p:spPr>
            <a:xfrm>
              <a:off x="3964033" y="5257559"/>
              <a:ext cx="225047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/>
                <a:t>.585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920C061-8410-FF41-BF30-8AE306AEB397}"/>
                </a:ext>
              </a:extLst>
            </p:cNvPr>
            <p:cNvCxnSpPr>
              <a:cxnSpLocks/>
            </p:cNvCxnSpPr>
            <p:nvPr/>
          </p:nvCxnSpPr>
          <p:spPr>
            <a:xfrm>
              <a:off x="5089268" y="4711866"/>
              <a:ext cx="0" cy="552112"/>
            </a:xfrm>
            <a:prstGeom prst="line">
              <a:avLst/>
            </a:prstGeom>
            <a:ln w="222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5D9D28C-D898-3F4E-9679-9CAF2D44A0E5}"/>
              </a:ext>
            </a:extLst>
          </p:cNvPr>
          <p:cNvPicPr>
            <a:picLocks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85000"/>
          </a:blip>
          <a:srcRect t="-2" b="8975"/>
          <a:stretch/>
        </p:blipFill>
        <p:spPr>
          <a:xfrm>
            <a:off x="2054019" y="2441113"/>
            <a:ext cx="3300489" cy="203517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7E0B836-ACBB-8C48-AD54-D8F406217579}"/>
              </a:ext>
            </a:extLst>
          </p:cNvPr>
          <p:cNvGrpSpPr/>
          <p:nvPr/>
        </p:nvGrpSpPr>
        <p:grpSpPr>
          <a:xfrm>
            <a:off x="2606018" y="4278907"/>
            <a:ext cx="2250470" cy="1031791"/>
            <a:chOff x="3964033" y="4502767"/>
            <a:chExt cx="2250470" cy="10317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4AED69-4F70-AB4B-A20D-3F79BF9120DE}"/>
                </a:ext>
              </a:extLst>
            </p:cNvPr>
            <p:cNvSpPr txBox="1"/>
            <p:nvPr/>
          </p:nvSpPr>
          <p:spPr>
            <a:xfrm>
              <a:off x="4923217" y="4502767"/>
              <a:ext cx="324128" cy="20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●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06F70E-119D-2C44-AB0A-269295F02012}"/>
                </a:ext>
              </a:extLst>
            </p:cNvPr>
            <p:cNvSpPr txBox="1"/>
            <p:nvPr/>
          </p:nvSpPr>
          <p:spPr>
            <a:xfrm>
              <a:off x="3964033" y="5257559"/>
              <a:ext cx="225047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/>
                <a:t>?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C9AA602-1771-3949-943E-5F8B25217B9B}"/>
                </a:ext>
              </a:extLst>
            </p:cNvPr>
            <p:cNvCxnSpPr>
              <a:cxnSpLocks/>
            </p:cNvCxnSpPr>
            <p:nvPr/>
          </p:nvCxnSpPr>
          <p:spPr>
            <a:xfrm>
              <a:off x="5089268" y="4711866"/>
              <a:ext cx="0" cy="552112"/>
            </a:xfrm>
            <a:prstGeom prst="line">
              <a:avLst/>
            </a:prstGeom>
            <a:ln w="222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B723E9F-CB9D-144C-9D44-650C12C54A37}"/>
              </a:ext>
            </a:extLst>
          </p:cNvPr>
          <p:cNvSpPr/>
          <p:nvPr/>
        </p:nvSpPr>
        <p:spPr>
          <a:xfrm>
            <a:off x="3058394" y="2440624"/>
            <a:ext cx="1337040" cy="1952497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B91F4B-D508-9D47-B831-CA230ACBEB3E}"/>
              </a:ext>
            </a:extLst>
          </p:cNvPr>
          <p:cNvPicPr>
            <a:picLocks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85000"/>
          </a:blip>
          <a:srcRect t="-2" b="8975"/>
          <a:stretch/>
        </p:blipFill>
        <p:spPr>
          <a:xfrm>
            <a:off x="3407348" y="2434311"/>
            <a:ext cx="3300489" cy="203517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607E8BD-7099-9640-8FB9-3D4539A7530A}"/>
              </a:ext>
            </a:extLst>
          </p:cNvPr>
          <p:cNvGrpSpPr/>
          <p:nvPr/>
        </p:nvGrpSpPr>
        <p:grpSpPr>
          <a:xfrm>
            <a:off x="3959347" y="4272105"/>
            <a:ext cx="2250470" cy="1031791"/>
            <a:chOff x="3964033" y="4502767"/>
            <a:chExt cx="2250470" cy="103179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68DAB01-BB09-2641-B20E-661790A61C68}"/>
                </a:ext>
              </a:extLst>
            </p:cNvPr>
            <p:cNvSpPr txBox="1"/>
            <p:nvPr/>
          </p:nvSpPr>
          <p:spPr>
            <a:xfrm>
              <a:off x="4923217" y="4502767"/>
              <a:ext cx="324128" cy="20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●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4AFB6D-76DA-0447-B973-CF1316294D08}"/>
                </a:ext>
              </a:extLst>
            </p:cNvPr>
            <p:cNvSpPr txBox="1"/>
            <p:nvPr/>
          </p:nvSpPr>
          <p:spPr>
            <a:xfrm>
              <a:off x="3964033" y="5257559"/>
              <a:ext cx="225047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/>
                <a:t>?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5A5D801-3DA8-A74C-8728-02EC885279EA}"/>
                </a:ext>
              </a:extLst>
            </p:cNvPr>
            <p:cNvCxnSpPr>
              <a:cxnSpLocks/>
            </p:cNvCxnSpPr>
            <p:nvPr/>
          </p:nvCxnSpPr>
          <p:spPr>
            <a:xfrm>
              <a:off x="5089268" y="4711866"/>
              <a:ext cx="0" cy="552112"/>
            </a:xfrm>
            <a:prstGeom prst="line">
              <a:avLst/>
            </a:prstGeom>
            <a:ln w="222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B1074A8-9336-A042-8AE6-BA6B9B9DD342}"/>
              </a:ext>
            </a:extLst>
          </p:cNvPr>
          <p:cNvSpPr/>
          <p:nvPr/>
        </p:nvSpPr>
        <p:spPr>
          <a:xfrm>
            <a:off x="4399366" y="2425397"/>
            <a:ext cx="1337040" cy="1952497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5DC52-A38C-4042-B420-7C4A10A20435}"/>
              </a:ext>
            </a:extLst>
          </p:cNvPr>
          <p:cNvSpPr txBox="1"/>
          <p:nvPr/>
        </p:nvSpPr>
        <p:spPr>
          <a:xfrm>
            <a:off x="3286897" y="2075934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         b          c          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2F569A-E976-3C4B-BD72-69DEE01B254A}"/>
              </a:ext>
            </a:extLst>
          </p:cNvPr>
          <p:cNvSpPr txBox="1"/>
          <p:nvPr/>
        </p:nvSpPr>
        <p:spPr>
          <a:xfrm>
            <a:off x="6088725" y="2079403"/>
            <a:ext cx="2243490" cy="182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What do we know about distances a, b, c, and d?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304B35-E951-F94D-B047-83575A473BC2}"/>
              </a:ext>
            </a:extLst>
          </p:cNvPr>
          <p:cNvSpPr txBox="1"/>
          <p:nvPr/>
        </p:nvSpPr>
        <p:spPr>
          <a:xfrm>
            <a:off x="691975" y="5328116"/>
            <a:ext cx="764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Because these distributions are identical except in their means, the distances must be equal.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2BEF77-FBF4-9A43-B838-4AFCB624D09F}"/>
                  </a:ext>
                </a:extLst>
              </p:cNvPr>
              <p:cNvSpPr txBox="1"/>
              <p:nvPr/>
            </p:nvSpPr>
            <p:spPr>
              <a:xfrm>
                <a:off x="4191864" y="4922163"/>
                <a:ext cx="45506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2BEF77-FBF4-9A43-B838-4AFCB624D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864" y="4922163"/>
                <a:ext cx="45506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774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B28F5-F504-2E4E-80CD-82D5A501F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432678-8E1D-0541-9E4D-C470DF6B5FA3}"/>
              </a:ext>
            </a:extLst>
          </p:cNvPr>
          <p:cNvCxnSpPr>
            <a:cxnSpLocks/>
          </p:cNvCxnSpPr>
          <p:nvPr/>
        </p:nvCxnSpPr>
        <p:spPr>
          <a:xfrm flipV="1">
            <a:off x="691974" y="4452556"/>
            <a:ext cx="6400800" cy="1693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C3B814A-65A1-8641-A426-801B42B67789}"/>
              </a:ext>
            </a:extLst>
          </p:cNvPr>
          <p:cNvGrpSpPr/>
          <p:nvPr/>
        </p:nvGrpSpPr>
        <p:grpSpPr>
          <a:xfrm>
            <a:off x="3284407" y="4267986"/>
            <a:ext cx="2250470" cy="1031791"/>
            <a:chOff x="3964033" y="4502767"/>
            <a:chExt cx="2250470" cy="103179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FF3F35-A040-014E-8E37-1C1FA235FA98}"/>
                </a:ext>
              </a:extLst>
            </p:cNvPr>
            <p:cNvSpPr txBox="1"/>
            <p:nvPr/>
          </p:nvSpPr>
          <p:spPr>
            <a:xfrm>
              <a:off x="4923217" y="4502767"/>
              <a:ext cx="324128" cy="20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●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B50803-B094-6844-B52A-464A0EE64328}"/>
                </a:ext>
              </a:extLst>
            </p:cNvPr>
            <p:cNvSpPr txBox="1"/>
            <p:nvPr/>
          </p:nvSpPr>
          <p:spPr>
            <a:xfrm>
              <a:off x="3964033" y="5257559"/>
              <a:ext cx="225047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/>
                <a:t>.585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920C061-8410-FF41-BF30-8AE306AEB397}"/>
                </a:ext>
              </a:extLst>
            </p:cNvPr>
            <p:cNvCxnSpPr>
              <a:cxnSpLocks/>
            </p:cNvCxnSpPr>
            <p:nvPr/>
          </p:nvCxnSpPr>
          <p:spPr>
            <a:xfrm>
              <a:off x="5089268" y="4711866"/>
              <a:ext cx="0" cy="552112"/>
            </a:xfrm>
            <a:prstGeom prst="line">
              <a:avLst/>
            </a:prstGeom>
            <a:ln w="222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5D9D28C-D898-3F4E-9679-9CAF2D44A0E5}"/>
              </a:ext>
            </a:extLst>
          </p:cNvPr>
          <p:cNvPicPr>
            <a:picLocks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85000"/>
          </a:blip>
          <a:srcRect t="-2" b="8975"/>
          <a:stretch/>
        </p:blipFill>
        <p:spPr>
          <a:xfrm>
            <a:off x="2054019" y="2441113"/>
            <a:ext cx="3300489" cy="203517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7E0B836-ACBB-8C48-AD54-D8F406217579}"/>
              </a:ext>
            </a:extLst>
          </p:cNvPr>
          <p:cNvGrpSpPr/>
          <p:nvPr/>
        </p:nvGrpSpPr>
        <p:grpSpPr>
          <a:xfrm>
            <a:off x="2606018" y="4278907"/>
            <a:ext cx="2250470" cy="1031791"/>
            <a:chOff x="3964033" y="4502767"/>
            <a:chExt cx="2250470" cy="10317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4AED69-4F70-AB4B-A20D-3F79BF9120DE}"/>
                </a:ext>
              </a:extLst>
            </p:cNvPr>
            <p:cNvSpPr txBox="1"/>
            <p:nvPr/>
          </p:nvSpPr>
          <p:spPr>
            <a:xfrm>
              <a:off x="4923217" y="4502767"/>
              <a:ext cx="324128" cy="20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●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06F70E-119D-2C44-AB0A-269295F02012}"/>
                </a:ext>
              </a:extLst>
            </p:cNvPr>
            <p:cNvSpPr txBox="1"/>
            <p:nvPr/>
          </p:nvSpPr>
          <p:spPr>
            <a:xfrm>
              <a:off x="3964033" y="5257559"/>
              <a:ext cx="225047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/>
                <a:t>?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C9AA602-1771-3949-943E-5F8B25217B9B}"/>
                </a:ext>
              </a:extLst>
            </p:cNvPr>
            <p:cNvCxnSpPr>
              <a:cxnSpLocks/>
            </p:cNvCxnSpPr>
            <p:nvPr/>
          </p:nvCxnSpPr>
          <p:spPr>
            <a:xfrm>
              <a:off x="5089268" y="4711866"/>
              <a:ext cx="0" cy="552112"/>
            </a:xfrm>
            <a:prstGeom prst="line">
              <a:avLst/>
            </a:prstGeom>
            <a:ln w="222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B723E9F-CB9D-144C-9D44-650C12C54A37}"/>
              </a:ext>
            </a:extLst>
          </p:cNvPr>
          <p:cNvSpPr/>
          <p:nvPr/>
        </p:nvSpPr>
        <p:spPr>
          <a:xfrm>
            <a:off x="3058394" y="2440624"/>
            <a:ext cx="1337040" cy="1952497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B91F4B-D508-9D47-B831-CA230ACBEB3E}"/>
              </a:ext>
            </a:extLst>
          </p:cNvPr>
          <p:cNvPicPr>
            <a:picLocks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85000"/>
          </a:blip>
          <a:srcRect t="-2" b="8975"/>
          <a:stretch/>
        </p:blipFill>
        <p:spPr>
          <a:xfrm>
            <a:off x="3407348" y="2434311"/>
            <a:ext cx="3300489" cy="203517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607E8BD-7099-9640-8FB9-3D4539A7530A}"/>
              </a:ext>
            </a:extLst>
          </p:cNvPr>
          <p:cNvGrpSpPr/>
          <p:nvPr/>
        </p:nvGrpSpPr>
        <p:grpSpPr>
          <a:xfrm>
            <a:off x="3959347" y="4272105"/>
            <a:ext cx="2250470" cy="1031791"/>
            <a:chOff x="3964033" y="4502767"/>
            <a:chExt cx="2250470" cy="103179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68DAB01-BB09-2641-B20E-661790A61C68}"/>
                </a:ext>
              </a:extLst>
            </p:cNvPr>
            <p:cNvSpPr txBox="1"/>
            <p:nvPr/>
          </p:nvSpPr>
          <p:spPr>
            <a:xfrm>
              <a:off x="4923217" y="4502767"/>
              <a:ext cx="324128" cy="20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●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4AFB6D-76DA-0447-B973-CF1316294D08}"/>
                </a:ext>
              </a:extLst>
            </p:cNvPr>
            <p:cNvSpPr txBox="1"/>
            <p:nvPr/>
          </p:nvSpPr>
          <p:spPr>
            <a:xfrm>
              <a:off x="3964033" y="5257559"/>
              <a:ext cx="225047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/>
                <a:t>?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5A5D801-3DA8-A74C-8728-02EC885279EA}"/>
                </a:ext>
              </a:extLst>
            </p:cNvPr>
            <p:cNvCxnSpPr>
              <a:cxnSpLocks/>
            </p:cNvCxnSpPr>
            <p:nvPr/>
          </p:nvCxnSpPr>
          <p:spPr>
            <a:xfrm>
              <a:off x="5089268" y="4711866"/>
              <a:ext cx="0" cy="552112"/>
            </a:xfrm>
            <a:prstGeom prst="line">
              <a:avLst/>
            </a:prstGeom>
            <a:ln w="222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B1074A8-9336-A042-8AE6-BA6B9B9DD342}"/>
              </a:ext>
            </a:extLst>
          </p:cNvPr>
          <p:cNvSpPr/>
          <p:nvPr/>
        </p:nvSpPr>
        <p:spPr>
          <a:xfrm>
            <a:off x="4399366" y="2425397"/>
            <a:ext cx="1337040" cy="1952497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5DC52-A38C-4042-B420-7C4A10A20435}"/>
              </a:ext>
            </a:extLst>
          </p:cNvPr>
          <p:cNvSpPr txBox="1"/>
          <p:nvPr/>
        </p:nvSpPr>
        <p:spPr>
          <a:xfrm>
            <a:off x="3286897" y="2075934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         b          c          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2F569A-E976-3C4B-BD72-69DEE01B254A}"/>
              </a:ext>
            </a:extLst>
          </p:cNvPr>
          <p:cNvSpPr txBox="1"/>
          <p:nvPr/>
        </p:nvSpPr>
        <p:spPr>
          <a:xfrm>
            <a:off x="6088725" y="2079403"/>
            <a:ext cx="2243490" cy="182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What do we know about distances a, b, c, and d?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304EBC-3F3F-7340-BF57-4BB4455046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B0F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705566" y="2390649"/>
            <a:ext cx="3428641" cy="20980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E8D09A9-DAC9-E94D-8B87-9CD6E8F17A52}"/>
              </a:ext>
            </a:extLst>
          </p:cNvPr>
          <p:cNvSpPr txBox="1"/>
          <p:nvPr/>
        </p:nvSpPr>
        <p:spPr>
          <a:xfrm>
            <a:off x="691975" y="5328116"/>
            <a:ext cx="764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We can construct a new copy of the sampling distribution, centered at our sample mean…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D7A582-4E42-944C-B8F4-98B3A60AA0F0}"/>
                  </a:ext>
                </a:extLst>
              </p:cNvPr>
              <p:cNvSpPr txBox="1"/>
              <p:nvPr/>
            </p:nvSpPr>
            <p:spPr>
              <a:xfrm>
                <a:off x="4159830" y="4850113"/>
                <a:ext cx="49962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D7A582-4E42-944C-B8F4-98B3A60AA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30" y="4850113"/>
                <a:ext cx="49962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506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B28F5-F504-2E4E-80CD-82D5A501F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432678-8E1D-0541-9E4D-C470DF6B5FA3}"/>
              </a:ext>
            </a:extLst>
          </p:cNvPr>
          <p:cNvCxnSpPr>
            <a:cxnSpLocks/>
          </p:cNvCxnSpPr>
          <p:nvPr/>
        </p:nvCxnSpPr>
        <p:spPr>
          <a:xfrm flipV="1">
            <a:off x="691974" y="4452556"/>
            <a:ext cx="6400800" cy="1693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C3B814A-65A1-8641-A426-801B42B67789}"/>
              </a:ext>
            </a:extLst>
          </p:cNvPr>
          <p:cNvGrpSpPr/>
          <p:nvPr/>
        </p:nvGrpSpPr>
        <p:grpSpPr>
          <a:xfrm>
            <a:off x="3284407" y="4267986"/>
            <a:ext cx="2250470" cy="1031791"/>
            <a:chOff x="3964033" y="4502767"/>
            <a:chExt cx="2250470" cy="103179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FF3F35-A040-014E-8E37-1C1FA235FA98}"/>
                </a:ext>
              </a:extLst>
            </p:cNvPr>
            <p:cNvSpPr txBox="1"/>
            <p:nvPr/>
          </p:nvSpPr>
          <p:spPr>
            <a:xfrm>
              <a:off x="4923217" y="4502767"/>
              <a:ext cx="324128" cy="20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●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B50803-B094-6844-B52A-464A0EE64328}"/>
                </a:ext>
              </a:extLst>
            </p:cNvPr>
            <p:cNvSpPr txBox="1"/>
            <p:nvPr/>
          </p:nvSpPr>
          <p:spPr>
            <a:xfrm>
              <a:off x="3964033" y="5257559"/>
              <a:ext cx="225047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/>
                <a:t>.585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920C061-8410-FF41-BF30-8AE306AEB397}"/>
                </a:ext>
              </a:extLst>
            </p:cNvPr>
            <p:cNvCxnSpPr>
              <a:cxnSpLocks/>
            </p:cNvCxnSpPr>
            <p:nvPr/>
          </p:nvCxnSpPr>
          <p:spPr>
            <a:xfrm>
              <a:off x="5089268" y="4711866"/>
              <a:ext cx="0" cy="552112"/>
            </a:xfrm>
            <a:prstGeom prst="line">
              <a:avLst/>
            </a:prstGeom>
            <a:ln w="222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5D9D28C-D898-3F4E-9679-9CAF2D44A0E5}"/>
              </a:ext>
            </a:extLst>
          </p:cNvPr>
          <p:cNvPicPr>
            <a:picLocks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85000"/>
          </a:blip>
          <a:srcRect t="-2" b="8975"/>
          <a:stretch/>
        </p:blipFill>
        <p:spPr>
          <a:xfrm>
            <a:off x="2054019" y="2441113"/>
            <a:ext cx="3300489" cy="203517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7E0B836-ACBB-8C48-AD54-D8F406217579}"/>
              </a:ext>
            </a:extLst>
          </p:cNvPr>
          <p:cNvGrpSpPr/>
          <p:nvPr/>
        </p:nvGrpSpPr>
        <p:grpSpPr>
          <a:xfrm>
            <a:off x="2606018" y="4278907"/>
            <a:ext cx="2250470" cy="1031791"/>
            <a:chOff x="3964033" y="4502767"/>
            <a:chExt cx="2250470" cy="103179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4AED69-4F70-AB4B-A20D-3F79BF9120DE}"/>
                </a:ext>
              </a:extLst>
            </p:cNvPr>
            <p:cNvSpPr txBox="1"/>
            <p:nvPr/>
          </p:nvSpPr>
          <p:spPr>
            <a:xfrm>
              <a:off x="4923217" y="4502767"/>
              <a:ext cx="324128" cy="20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●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06F70E-119D-2C44-AB0A-269295F02012}"/>
                </a:ext>
              </a:extLst>
            </p:cNvPr>
            <p:cNvSpPr txBox="1"/>
            <p:nvPr/>
          </p:nvSpPr>
          <p:spPr>
            <a:xfrm>
              <a:off x="3964033" y="5257559"/>
              <a:ext cx="225047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/>
                <a:t>?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C9AA602-1771-3949-943E-5F8B25217B9B}"/>
                </a:ext>
              </a:extLst>
            </p:cNvPr>
            <p:cNvCxnSpPr>
              <a:cxnSpLocks/>
            </p:cNvCxnSpPr>
            <p:nvPr/>
          </p:nvCxnSpPr>
          <p:spPr>
            <a:xfrm>
              <a:off x="5089268" y="4711866"/>
              <a:ext cx="0" cy="552112"/>
            </a:xfrm>
            <a:prstGeom prst="line">
              <a:avLst/>
            </a:prstGeom>
            <a:ln w="222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8B91F4B-D508-9D47-B831-CA230ACBEB3E}"/>
              </a:ext>
            </a:extLst>
          </p:cNvPr>
          <p:cNvPicPr>
            <a:picLocks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85000"/>
          </a:blip>
          <a:srcRect t="-2" b="8975"/>
          <a:stretch/>
        </p:blipFill>
        <p:spPr>
          <a:xfrm>
            <a:off x="3407348" y="2434311"/>
            <a:ext cx="3300489" cy="20351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68DAB01-BB09-2641-B20E-661790A61C68}"/>
              </a:ext>
            </a:extLst>
          </p:cNvPr>
          <p:cNvSpPr txBox="1"/>
          <p:nvPr/>
        </p:nvSpPr>
        <p:spPr>
          <a:xfrm>
            <a:off x="4918531" y="4272105"/>
            <a:ext cx="324128" cy="20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4AFB6D-76DA-0447-B973-CF1316294D08}"/>
              </a:ext>
            </a:extLst>
          </p:cNvPr>
          <p:cNvSpPr txBox="1"/>
          <p:nvPr/>
        </p:nvSpPr>
        <p:spPr>
          <a:xfrm>
            <a:off x="3962796" y="5014965"/>
            <a:ext cx="225047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?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A5D801-3DA8-A74C-8728-02EC885279EA}"/>
              </a:ext>
            </a:extLst>
          </p:cNvPr>
          <p:cNvCxnSpPr>
            <a:cxnSpLocks/>
          </p:cNvCxnSpPr>
          <p:nvPr/>
        </p:nvCxnSpPr>
        <p:spPr>
          <a:xfrm>
            <a:off x="5084582" y="4481204"/>
            <a:ext cx="0" cy="552112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B1074A8-9336-A042-8AE6-BA6B9B9DD342}"/>
              </a:ext>
            </a:extLst>
          </p:cNvPr>
          <p:cNvSpPr/>
          <p:nvPr/>
        </p:nvSpPr>
        <p:spPr>
          <a:xfrm>
            <a:off x="3732098" y="2446179"/>
            <a:ext cx="1337040" cy="1952497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5DC52-A38C-4042-B420-7C4A10A20435}"/>
              </a:ext>
            </a:extLst>
          </p:cNvPr>
          <p:cNvSpPr txBox="1"/>
          <p:nvPr/>
        </p:nvSpPr>
        <p:spPr>
          <a:xfrm>
            <a:off x="3286897" y="2075934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         b          c          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2F569A-E976-3C4B-BD72-69DEE01B254A}"/>
              </a:ext>
            </a:extLst>
          </p:cNvPr>
          <p:cNvSpPr txBox="1"/>
          <p:nvPr/>
        </p:nvSpPr>
        <p:spPr>
          <a:xfrm>
            <a:off x="6088725" y="2079403"/>
            <a:ext cx="2243490" cy="182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What do we know about distances a, b, c, and d?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304EBC-3F3F-7340-BF57-4BB4455046E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B0F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705566" y="2390649"/>
            <a:ext cx="3428641" cy="20980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DF08834-805E-7F44-9AF2-B120A4D238F3}"/>
              </a:ext>
            </a:extLst>
          </p:cNvPr>
          <p:cNvSpPr txBox="1"/>
          <p:nvPr/>
        </p:nvSpPr>
        <p:spPr>
          <a:xfrm>
            <a:off x="691975" y="5328116"/>
            <a:ext cx="764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… and use this sampling distribution to directly calculate the lower and upper bounds.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B10EE7-FD5B-2B49-8D90-B59CF8BE64DF}"/>
                  </a:ext>
                </a:extLst>
              </p:cNvPr>
              <p:cNvSpPr txBox="1"/>
              <p:nvPr/>
            </p:nvSpPr>
            <p:spPr>
              <a:xfrm>
                <a:off x="4159830" y="4850113"/>
                <a:ext cx="499624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B10EE7-FD5B-2B49-8D90-B59CF8BE6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30" y="4850113"/>
                <a:ext cx="49962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199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6B996B-58D9-6A4D-B74F-7B311619DE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5042" y="2568296"/>
                <a:ext cx="7148176" cy="21889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2"/>
                    </a:solidFill>
                  </a:rPr>
                  <a:t>Goal: to find the upper and lower boundaries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 where our estimate would still be within the 95% likely zone.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6B996B-58D9-6A4D-B74F-7B311619D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042" y="2568296"/>
                <a:ext cx="7148176" cy="2188900"/>
              </a:xfrm>
              <a:prstGeom prst="rect">
                <a:avLst/>
              </a:prstGeom>
              <a:blipFill>
                <a:blip r:embed="rId3"/>
                <a:stretch>
                  <a:fillRect l="-2482" t="-5747" b="-4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031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3F70B-2A01-2A4C-B42A-8BBE893B7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randomized sampling distribution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73B54B-C66A-6240-BD11-0CC312BFDFD3}"/>
              </a:ext>
            </a:extLst>
          </p:cNvPr>
          <p:cNvSpPr txBox="1">
            <a:spLocks/>
          </p:cNvSpPr>
          <p:nvPr/>
        </p:nvSpPr>
        <p:spPr>
          <a:xfrm>
            <a:off x="628650" y="4975672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</a:rPr>
              <a:t>Discuss: how can we </a:t>
            </a:r>
            <a:r>
              <a:rPr lang="en-US" sz="3200" dirty="0">
                <a:solidFill>
                  <a:schemeClr val="accent1"/>
                </a:solidFill>
              </a:rPr>
              <a:t>calculate</a:t>
            </a:r>
            <a:r>
              <a:rPr lang="en-US" sz="3200" dirty="0">
                <a:solidFill>
                  <a:schemeClr val="accent2"/>
                </a:solidFill>
              </a:rPr>
              <a:t> the confidence interval from this distribution?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1AB9692-3D5A-D440-BC29-B5310391B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716" y="1786508"/>
            <a:ext cx="5104968" cy="309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21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3BC1-BD94-0143-A4EF-4369C00D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95% cut 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72945B-EF15-8242-94F6-2ECA64B3F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1645787"/>
            <a:ext cx="5231508" cy="3566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2D6A07-F539-AB43-BA40-6BC70C8989C7}"/>
              </a:ext>
            </a:extLst>
          </p:cNvPr>
          <p:cNvSpPr txBox="1"/>
          <p:nvPr/>
        </p:nvSpPr>
        <p:spPr>
          <a:xfrm>
            <a:off x="628650" y="5486400"/>
            <a:ext cx="7636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How do we get from this to a confidence interval?</a:t>
            </a:r>
          </a:p>
        </p:txBody>
      </p:sp>
    </p:spTree>
    <p:extLst>
      <p:ext uri="{BB962C8B-B14F-4D97-AF65-F5344CB8AC3E}">
        <p14:creationId xmlns:p14="http://schemas.microsoft.com/office/powerpoint/2010/main" val="3602502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E7C3-573F-024C-AEB4-7C0DD17AD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11655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the normal curve to model sampling distribution of b1: </a:t>
            </a:r>
            <a:r>
              <a:rPr lang="en-US" dirty="0" err="1">
                <a:solidFill>
                  <a:schemeClr val="accent1"/>
                </a:solidFill>
              </a:rPr>
              <a:t>confint</a:t>
            </a:r>
            <a:r>
              <a:rPr lang="en-US" dirty="0">
                <a:solidFill>
                  <a:schemeClr val="accent1"/>
                </a:solidFill>
              </a:rPr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C6DDB-ECB7-AF46-AF34-4E4664DCC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57" y="2660438"/>
            <a:ext cx="4422543" cy="2662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9BB79F-2AFA-8046-A83D-516FE55AD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598" y="2660438"/>
            <a:ext cx="4139752" cy="2639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C21AC1-6E2C-7143-AB68-95B346E4CE2F}"/>
              </a:ext>
            </a:extLst>
          </p:cNvPr>
          <p:cNvSpPr txBox="1"/>
          <p:nvPr/>
        </p:nvSpPr>
        <p:spPr>
          <a:xfrm>
            <a:off x="1761893" y="5299824"/>
            <a:ext cx="5947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Simulated                          Randomized</a:t>
            </a:r>
          </a:p>
        </p:txBody>
      </p:sp>
    </p:spTree>
    <p:extLst>
      <p:ext uri="{BB962C8B-B14F-4D97-AF65-F5344CB8AC3E}">
        <p14:creationId xmlns:p14="http://schemas.microsoft.com/office/powerpoint/2010/main" val="2463382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F26E26-46D3-2245-8242-475BB69A8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505" y="5173796"/>
            <a:ext cx="572397" cy="4298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5C679F-0CBA-7440-84F3-758DB9600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05" y="1976753"/>
            <a:ext cx="8010190" cy="25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51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3A544-81CC-BE40-8CF9-FF24D391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Affects the Confidence Interval?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B4386D-7046-C640-AD35-782942CE0A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Level of confidence</a:t>
                </a:r>
              </a:p>
              <a:p>
                <a:r>
                  <a:rPr lang="en-US" dirty="0"/>
                  <a:t>Standard error</a:t>
                </a:r>
              </a:p>
              <a:p>
                <a:pPr lvl="1"/>
                <a:r>
                  <a:rPr lang="en-US" dirty="0"/>
                  <a:t>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B4386D-7046-C640-AD35-782942CE0A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132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8136C-6BEB-F341-BF48-FBB6E283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</a:t>
            </a:r>
            <a:r>
              <a:rPr lang="en-US" dirty="0" err="1"/>
              <a:t>ScienceData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08B24-5578-7749-A49B-6766059DD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practical application of sampling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473828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29A6BB-9F9D-C042-A076-10379F52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17" y="297543"/>
            <a:ext cx="5285317" cy="3205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7020E0-6444-4F49-A2E7-3C8F2D6AB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3630138"/>
            <a:ext cx="3886200" cy="800100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F5BC20-C3A8-A649-B58B-B6983B3ED3D8}"/>
                  </a:ext>
                </a:extLst>
              </p:cNvPr>
              <p:cNvSpPr txBox="1"/>
              <p:nvPr/>
            </p:nvSpPr>
            <p:spPr>
              <a:xfrm>
                <a:off x="4470917" y="1221022"/>
                <a:ext cx="4455066" cy="70788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F5BC20-C3A8-A649-B58B-B6983B3ED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917" y="1221022"/>
                <a:ext cx="4455066" cy="707886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FF9925-95B6-1948-BA6E-11147D539426}"/>
                  </a:ext>
                </a:extLst>
              </p:cNvPr>
              <p:cNvSpPr txBox="1"/>
              <p:nvPr/>
            </p:nvSpPr>
            <p:spPr>
              <a:xfrm>
                <a:off x="5572730" y="2623895"/>
                <a:ext cx="2885470" cy="70788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FF9925-95B6-1948-BA6E-11147D539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730" y="2623895"/>
                <a:ext cx="2885470" cy="707886"/>
              </a:xfrm>
              <a:prstGeom prst="rect">
                <a:avLst/>
              </a:prstGeom>
              <a:blipFill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6613A75-0A60-F343-8F94-F8221708F8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95" y="4791687"/>
                <a:ext cx="7569844" cy="169058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2"/>
                    </a:solidFill>
                  </a:rPr>
                  <a:t>What distribution did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 come from? Could it have come from a DGP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 = 0?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6613A75-0A60-F343-8F94-F8221708F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95" y="4791687"/>
                <a:ext cx="7569844" cy="1690582"/>
              </a:xfrm>
              <a:prstGeom prst="rect">
                <a:avLst/>
              </a:prstGeom>
              <a:blipFill>
                <a:blip r:embed="rId7"/>
                <a:stretch>
                  <a:fillRect l="-2345" t="-8209" r="-335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609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29A6BB-9F9D-C042-A076-10379F52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17" y="297543"/>
            <a:ext cx="5285317" cy="3205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7020E0-6444-4F49-A2E7-3C8F2D6AB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675" y="3250335"/>
            <a:ext cx="3886200" cy="800100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F5BC20-C3A8-A649-B58B-B6983B3ED3D8}"/>
                  </a:ext>
                </a:extLst>
              </p:cNvPr>
              <p:cNvSpPr txBox="1"/>
              <p:nvPr/>
            </p:nvSpPr>
            <p:spPr>
              <a:xfrm>
                <a:off x="4491963" y="981656"/>
                <a:ext cx="4455066" cy="70788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F5BC20-C3A8-A649-B58B-B6983B3ED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963" y="981656"/>
                <a:ext cx="4455066" cy="707886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FF9925-95B6-1948-BA6E-11147D539426}"/>
                  </a:ext>
                </a:extLst>
              </p:cNvPr>
              <p:cNvSpPr txBox="1"/>
              <p:nvPr/>
            </p:nvSpPr>
            <p:spPr>
              <a:xfrm>
                <a:off x="5503334" y="2066313"/>
                <a:ext cx="2885470" cy="70788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FF9925-95B6-1948-BA6E-11147D539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34" y="2066313"/>
                <a:ext cx="2885470" cy="707886"/>
              </a:xfrm>
              <a:prstGeom prst="rect">
                <a:avLst/>
              </a:prstGeom>
              <a:blipFill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6613A75-0A60-F343-8F94-F8221708F8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212" y="4083802"/>
                <a:ext cx="7901591" cy="1203815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200" dirty="0">
                    <a:solidFill>
                      <a:schemeClr val="accent2"/>
                    </a:solidFill>
                  </a:rPr>
                  <a:t>What distribution did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accent2"/>
                    </a:solidFill>
                  </a:rPr>
                  <a:t> come from? Could it have come from a DGP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accent2"/>
                    </a:solidFill>
                  </a:rPr>
                  <a:t> = 0?</a:t>
                </a:r>
              </a:p>
              <a:p>
                <a:endParaRPr lang="en-US" sz="3200" dirty="0">
                  <a:solidFill>
                    <a:schemeClr val="accent2"/>
                  </a:solidFill>
                </a:endParaRPr>
              </a:p>
              <a:p>
                <a:r>
                  <a:rPr lang="en-US" sz="3200" dirty="0">
                    <a:solidFill>
                      <a:schemeClr val="accent1"/>
                    </a:solidFill>
                  </a:rPr>
                  <a:t>Draw a picture to represent this question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6613A75-0A60-F343-8F94-F8221708F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12" y="4083802"/>
                <a:ext cx="7901591" cy="1203815"/>
              </a:xfrm>
              <a:prstGeom prst="rect">
                <a:avLst/>
              </a:prstGeom>
              <a:blipFill>
                <a:blip r:embed="rId7"/>
                <a:stretch>
                  <a:fillRect l="-1763" t="-10526" b="-6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7537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75F122-391C-0E4C-BE97-580E65767B3D}"/>
              </a:ext>
            </a:extLst>
          </p:cNvPr>
          <p:cNvSpPr/>
          <p:nvPr/>
        </p:nvSpPr>
        <p:spPr>
          <a:xfrm>
            <a:off x="628650" y="5532437"/>
            <a:ext cx="405671" cy="463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80ACB-3CF5-4543-BCE4-BE1644E9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My Picture 1.0 with Sampling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4880A38-DD22-7848-B4F5-AEC1E15061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4669" y="1435509"/>
                <a:ext cx="2986420" cy="3660833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2"/>
                    </a:solidFill>
                  </a:rPr>
                  <a:t>What distribution did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 come from? Could it have come from a DGP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 = 0?</a:t>
                </a:r>
              </a:p>
              <a:p>
                <a:r>
                  <a:rPr lang="en-US" sz="3600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4880A38-DD22-7848-B4F5-AEC1E1506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669" y="1435509"/>
                <a:ext cx="2986420" cy="3660833"/>
              </a:xfrm>
              <a:prstGeom prst="rect">
                <a:avLst/>
              </a:prstGeom>
              <a:blipFill>
                <a:blip r:embed="rId3"/>
                <a:stretch>
                  <a:fillRect l="-5932" t="-3806" r="-8475" b="-3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C21CE9F-CA52-3146-B532-58F3DC78A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10" t="11137" r="17622" b="10310"/>
          <a:stretch/>
        </p:blipFill>
        <p:spPr>
          <a:xfrm rot="5400000">
            <a:off x="814774" y="1398241"/>
            <a:ext cx="4050895" cy="4040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BB75E331-0111-184D-9CF6-B65D7ED17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5532437"/>
                <a:ext cx="8494086" cy="98182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>
                    <a:solidFill>
                      <a:schemeClr val="bg1"/>
                    </a:solidFill>
                  </a:rPr>
                  <a:t>If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= 0, what is the probability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the researchers observed could have occurred by chance? </a:t>
                </a: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BB75E331-0111-184D-9CF6-B65D7ED17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532437"/>
                <a:ext cx="8494086" cy="981821"/>
              </a:xfrm>
              <a:prstGeom prst="rect">
                <a:avLst/>
              </a:prstGeom>
              <a:blipFill>
                <a:blip r:embed="rId5"/>
                <a:stretch>
                  <a:fillRect l="-1495" t="-10256" r="-1046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369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75F122-391C-0E4C-BE97-580E65767B3D}"/>
              </a:ext>
            </a:extLst>
          </p:cNvPr>
          <p:cNvSpPr/>
          <p:nvPr/>
        </p:nvSpPr>
        <p:spPr>
          <a:xfrm>
            <a:off x="628650" y="5532437"/>
            <a:ext cx="405671" cy="463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80ACB-3CF5-4543-BCE4-BE1644E96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6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My Picture 2.0 with Sampling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4880A38-DD22-7848-B4F5-AEC1E15061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4669" y="1435509"/>
                <a:ext cx="2986420" cy="3660833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2"/>
                    </a:solidFill>
                  </a:rPr>
                  <a:t>What distribution did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 come from? Could it have come from a DGP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 = 0?</a:t>
                </a:r>
              </a:p>
              <a:p>
                <a:r>
                  <a:rPr lang="en-US" sz="3600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4880A38-DD22-7848-B4F5-AEC1E1506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669" y="1435509"/>
                <a:ext cx="2986420" cy="3660833"/>
              </a:xfrm>
              <a:prstGeom prst="rect">
                <a:avLst/>
              </a:prstGeom>
              <a:blipFill>
                <a:blip r:embed="rId3"/>
                <a:stretch>
                  <a:fillRect l="-5932" t="-3806" r="-8475" b="-3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BB75E331-0111-184D-9CF6-B65D7ED17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5532437"/>
                <a:ext cx="8494086" cy="98182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>
                    <a:solidFill>
                      <a:schemeClr val="bg1"/>
                    </a:solidFill>
                  </a:rPr>
                  <a:t>If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= 0, what is the probability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the researchers observed could have occurred by chance? </a:t>
                </a: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BB75E331-0111-184D-9CF6-B65D7ED17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532437"/>
                <a:ext cx="8494086" cy="981821"/>
              </a:xfrm>
              <a:prstGeom prst="rect">
                <a:avLst/>
              </a:prstGeom>
              <a:blipFill>
                <a:blip r:embed="rId5"/>
                <a:stretch>
                  <a:fillRect l="-1495" t="-10256" r="-1046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7C375D6-1F19-2943-BEAF-56E14BE47C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32" t="9630" r="15833"/>
          <a:stretch/>
        </p:blipFill>
        <p:spPr>
          <a:xfrm rot="5400000">
            <a:off x="763483" y="1381898"/>
            <a:ext cx="3753569" cy="402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44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DA681-611D-134C-BB26-06F6169D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ways of creating sampling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C7C2A-C992-7B4A-A0F9-3C7CA5CFC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Simulation</a:t>
            </a:r>
          </a:p>
          <a:p>
            <a:r>
              <a:rPr lang="en-US" dirty="0"/>
              <a:t>Randomization</a:t>
            </a:r>
          </a:p>
          <a:p>
            <a:r>
              <a:rPr lang="en-US" dirty="0"/>
              <a:t>Bootstrapping</a:t>
            </a:r>
          </a:p>
          <a:p>
            <a:r>
              <a:rPr lang="en-US" dirty="0"/>
              <a:t>Mathematical models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4000" b="1" dirty="0">
                <a:solidFill>
                  <a:schemeClr val="accent1"/>
                </a:solidFill>
              </a:rPr>
              <a:t>Let’s use simulation to answer this question.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51090"/>
      </p:ext>
    </p:extLst>
  </p:cSld>
  <p:clrMapOvr>
    <a:masterClrMapping/>
  </p:clrMapOvr>
</p:sld>
</file>

<file path=ppt/theme/theme1.xml><?xml version="1.0" encoding="utf-8"?>
<a:theme xmlns:a="http://schemas.openxmlformats.org/drawingml/2006/main" name="Jim 100A Theme">
  <a:themeElements>
    <a:clrScheme name="Custom 19">
      <a:dk1>
        <a:srgbClr val="5E5E5E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im 100A Theme" id="{B6BB269D-DDAD-FB4D-8CF2-0011F768D8A1}" vid="{8785C8FF-82C9-DF4C-9B84-B18BAAE2DF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Jim 100A Theme</Template>
  <TotalTime>100635</TotalTime>
  <Words>923</Words>
  <Application>Microsoft Macintosh PowerPoint</Application>
  <PresentationFormat>On-screen Show (4:3)</PresentationFormat>
  <Paragraphs>168</Paragraphs>
  <Slides>38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Cambria Math</vt:lpstr>
      <vt:lpstr>Franklin Gothic Book</vt:lpstr>
      <vt:lpstr>Franklin Gothic Medium</vt:lpstr>
      <vt:lpstr>Jim 100A Theme</vt:lpstr>
      <vt:lpstr>Getting started…</vt:lpstr>
      <vt:lpstr>PowerPoint Presentation</vt:lpstr>
      <vt:lpstr>Sampling Distributions to Confidence Intervals (continued)</vt:lpstr>
      <vt:lpstr>Analyzing ScienceData</vt:lpstr>
      <vt:lpstr>PowerPoint Presentation</vt:lpstr>
      <vt:lpstr>PowerPoint Presentation</vt:lpstr>
      <vt:lpstr>My Picture 1.0 with Sampling Distribution</vt:lpstr>
      <vt:lpstr>My Picture 2.0 with Sampling Distribution</vt:lpstr>
      <vt:lpstr>Four ways of creating sampling distributions</vt:lpstr>
      <vt:lpstr>PowerPoint Presentation</vt:lpstr>
      <vt:lpstr>Simulate a single random sample</vt:lpstr>
      <vt:lpstr>PowerPoint Presentation</vt:lpstr>
      <vt:lpstr>Simulate sampling distribution of b_1</vt:lpstr>
      <vt:lpstr>Simulate sampling distribution of b_1</vt:lpstr>
      <vt:lpstr>Why did we make this sampling distribution? What question were we trying to answer?</vt:lpstr>
      <vt:lpstr>What distribution did b_1 come from? Could it have come from a DGP with a β_1 = 0?</vt:lpstr>
      <vt:lpstr>What distribution did b_1 come from? Could it have come from a DGP with a β_1 = 0?</vt:lpstr>
      <vt:lpstr>My drawing</vt:lpstr>
      <vt:lpstr>Cut and move: the basis for confidence intervals</vt:lpstr>
      <vt:lpstr>Four ways of creating sampling distributions</vt:lpstr>
      <vt:lpstr>Using randomization sampling distribution of b_1</vt:lpstr>
      <vt:lpstr>Using randomization to make sampling distribution of b_1</vt:lpstr>
      <vt:lpstr>Comparing simulated and randomized sampling distributions of b_1</vt:lpstr>
      <vt:lpstr>Using the normal curve to model sampling distribution of b1</vt:lpstr>
      <vt:lpstr>PowerPoint Presentation</vt:lpstr>
      <vt:lpstr>Confidence Intervals</vt:lpstr>
      <vt:lpstr>PowerPoint Presentation</vt:lpstr>
      <vt:lpstr>PowerPoint Presentation</vt:lpstr>
      <vt:lpstr>PowerPoint Presentation</vt:lpstr>
      <vt:lpstr>Confidence Intervals</vt:lpstr>
      <vt:lpstr>Confidence Intervals</vt:lpstr>
      <vt:lpstr>Confidence Intervals</vt:lpstr>
      <vt:lpstr>PowerPoint Presentation</vt:lpstr>
      <vt:lpstr>Using the randomized sampling distribution</vt:lpstr>
      <vt:lpstr>Finding the 95% cut points</vt:lpstr>
      <vt:lpstr>Using the normal curve to model sampling distribution of b1: confint()</vt:lpstr>
      <vt:lpstr>PowerPoint Presentation</vt:lpstr>
      <vt:lpstr>What Affects the Confidence Interval?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Day</dc:title>
  <dc:creator>Microsoft Office User</dc:creator>
  <cp:lastModifiedBy>James Stigler</cp:lastModifiedBy>
  <cp:revision>1298</cp:revision>
  <cp:lastPrinted>2019-05-21T13:29:22Z</cp:lastPrinted>
  <dcterms:created xsi:type="dcterms:W3CDTF">2017-01-01T20:50:07Z</dcterms:created>
  <dcterms:modified xsi:type="dcterms:W3CDTF">2019-07-24T01:57:40Z</dcterms:modified>
</cp:coreProperties>
</file>